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71" r:id="rId4"/>
    <p:sldId id="257" r:id="rId5"/>
    <p:sldId id="265" r:id="rId6"/>
    <p:sldId id="266" r:id="rId7"/>
    <p:sldId id="267" r:id="rId8"/>
    <p:sldId id="259" r:id="rId9"/>
    <p:sldId id="268" r:id="rId10"/>
    <p:sldId id="261" r:id="rId11"/>
    <p:sldId id="270" r:id="rId12"/>
    <p:sldId id="26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3B969D-01DE-4008-8F26-3297045E6F81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C9133E-7438-4764-AB7F-6C6B3D257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244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C9133E-7438-4764-AB7F-6C6B3D257B6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665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DFA60-7012-4EDD-A25D-95E066C8A1BC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BA056-816D-4BE8-9586-8F79B96DA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3DAC-5B31-49BD-B246-B03904544ED5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5004F-F7C5-4DB2-B69E-141351E9A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F3947-A0EB-445B-9B7F-E976AFA86B95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3E2F2-D7A9-4327-81B3-4E282E291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C1675-384B-47A2-97CC-7149D864E65C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00759-A343-4224-9D61-568B6F0DC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B1F0-B8D3-415D-8E64-EE84E7B0E2CF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B76E2-468C-44FD-8CAB-E3792C078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84B3F-31B4-4BD9-88A5-20274E45582E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7F5C9-5D75-47C1-A28F-EB74D76BF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6B212-5B69-4681-8972-684C10CB392F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CEEA-8AA0-40F5-B8E2-FB4549983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DFA2C-B7B8-4755-B7BC-852E90EF3D56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C132-1D11-4F7C-9F64-7481A3155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C154D-E2B8-464B-8F2C-BCD102CFBD47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65481-E5F2-4C43-9509-9C301A7F0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92B0C-80FE-40B7-9C4F-70FCB1EFB390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A552C-BE7D-4524-8656-84B53304A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86160-32AF-43D5-A7C4-AC87943279F1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AA783-10FC-4B73-A1E5-B9699C807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BF7CE3-F8E5-46CB-A543-F6C3F245BE1E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4BA6F9-308D-4E6F-8DF2-D73D40207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3" y="260649"/>
            <a:ext cx="8456612" cy="2160240"/>
          </a:xfrm>
        </p:spPr>
        <p:txBody>
          <a:bodyPr rtlCol="0">
            <a:normAutofit/>
          </a:bodyPr>
          <a:lstStyle/>
          <a:p>
            <a:pPr marL="179705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Херсонський державний університет</a:t>
            </a:r>
            <a:b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економіки і менеджменту</a:t>
            </a:r>
            <a:b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готельно-ресторанного та туристичного бізнесу </a:t>
            </a:r>
            <a:endParaRPr lang="ru-RU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44016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14340" name="Picture 3" descr="C:\Documents and Settings\V\Рабочий стол\ХД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92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1699" y="10343"/>
            <a:ext cx="1772301" cy="14795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19672" y="3645024"/>
            <a:ext cx="5742384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  <a:defRPr/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Спеціальність «Туризм»</a:t>
            </a:r>
          </a:p>
          <a:p>
            <a:pPr algn="ctr"/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24 Сфера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348880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«Екстремальний туризм»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755576" y="260351"/>
            <a:ext cx="7941568" cy="792385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uk-U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дисципліни </a:t>
            </a:r>
            <a:endParaRPr lang="ru-RU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611560" y="1124744"/>
            <a:ext cx="8327268" cy="5472608"/>
          </a:xfrm>
        </p:spPr>
        <p:txBody>
          <a:bodyPr/>
          <a:lstStyle/>
          <a:p>
            <a:pPr marL="0" indent="182880" algn="just" eaLnBrk="1" fontAlgn="auto" hangingPunct="1">
              <a:spcBef>
                <a:spcPts val="300"/>
              </a:spcBef>
              <a:spcAft>
                <a:spcPts val="300"/>
              </a:spcAft>
              <a:buNone/>
              <a:tabLst>
                <a:tab pos="266700" algn="l"/>
              </a:tabLst>
              <a:defRPr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 дисципліна «Екстремальний туризм» відіграє важливу роль у професійній підготовці фахівців з туризму. Отримані знання, вміння і навички будуть корисними при опануванні таких фахових дисциплін як «Організація туризму», «Інфраструктура туризму», «Молодіжний туризм» та ін., що викладаються студентам спеціальності «Туризм».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82880" eaLnBrk="1" fontAlgn="auto" hangingPunct="1">
              <a:spcBef>
                <a:spcPts val="300"/>
              </a:spcBef>
              <a:spcAft>
                <a:spcPts val="300"/>
              </a:spcAft>
              <a:buNone/>
              <a:tabLst>
                <a:tab pos="266700" algn="l"/>
              </a:tabLst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36575" indent="-176530" eaLnBrk="1" fontAlgn="auto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вивчати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попит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екстремального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indent="-176530" eaLnBrk="1" fontAlgn="auto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орієнтуватися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специфіці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екстремального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indent="-176530" eaLnBrk="1" fontAlgn="auto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 оптимальні умови організації та здійснення 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екстремальних турів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indent="-176530" eaLnBrk="1" fontAlgn="auto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розробляти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реалізовувати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екстремальні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подорожі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indent="-176530" eaLnBrk="1" fontAlgn="auto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 необхідні стандарти якості та безпеки в обслуговуванні туристів. 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8775" algn="just" eaLnBrk="1" fontAlgn="auto" hangingPunct="1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Обравши дану дисципліну, ви зможете не лише скласти уявлення про 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екстремальних подорожей,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й навчитися самостійно створювати якісний продукт у сфері 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екстремального туризму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245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900" dirty="0"/>
          </a:p>
          <a:p>
            <a:pPr indent="-160655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60655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Екстремальний туризм: Дайві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3999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r>
              <a:rPr lang="uk-U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 інформації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Акимова 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Рубан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 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Экстремальный туризм: совершенствование классификации // Географический вестник. 2016. №1(36). С. 95-103.</a:t>
            </a:r>
            <a:r>
              <a:rPr lang="ru-RU" sz="1800" dirty="0"/>
              <a:t> </a:t>
            </a:r>
            <a:endParaRPr lang="ru-RU" sz="18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Андреева Ю. Ю. Наиболее популярные виды спортивного и экстремального туризма. Обзор // Современные проблемы сервиса и туризма.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47-53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Бабкин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Специальные виды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учеб. пособие. Ростов-на-Дону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Феникс, 2008.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Глєбова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екстремального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Глєбова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Зозуля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Солодовник //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2017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6(11)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ресурс].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доступу: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http://www.easterneurope-ebm.in.ua/index.php/11-2017-ukr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Притков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Жердьов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Екстремальний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 в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та перспектива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Географія та туризм.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2012. Вип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 С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44-51.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Шандор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Ф. Ф.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туризму: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Ф. Ф.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Шандор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Кляп.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2013. </a:t>
            </a: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334 с.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uk-UA" dirty="0" smtClean="0"/>
              <a:t>Компетентності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8964488" cy="5949280"/>
          </a:xfrm>
        </p:spPr>
        <p:txBody>
          <a:bodyPr/>
          <a:lstStyle/>
          <a:p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колективних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колективі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професійну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відповідності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стандартів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управляти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комплексними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діями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проектами </a:t>
            </a:r>
          </a:p>
          <a:p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предметної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професії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фахові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практиці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орієнтуватись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туристичнорекреаційного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простору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тенденцій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регіональних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пріоритетів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туризму 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туристичних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подорожей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комплексного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туристичного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готельного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ресторанного, транспортного,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екскурсійного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рекреаційного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  </a:t>
            </a:r>
          </a:p>
          <a:p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забезпечувати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безпеку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туристів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звичайних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складних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форс-мажорних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обставинах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12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"/>
            <a:ext cx="8229600" cy="90872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chemeClr val="tx2"/>
                </a:solidFill>
              </a:rPr>
              <a:t/>
            </a:r>
            <a:br>
              <a:rPr lang="uk-UA" b="1" i="1" dirty="0" smtClean="0">
                <a:solidFill>
                  <a:schemeClr val="tx2"/>
                </a:solidFill>
              </a:rPr>
            </a:br>
            <a:r>
              <a:rPr lang="uk-UA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</a:t>
            </a:r>
            <a:r>
              <a:rPr lang="uk-UA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uk-UA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908720"/>
            <a:ext cx="8208912" cy="5472608"/>
          </a:xfrm>
        </p:spPr>
        <p:txBody>
          <a:bodyPr rtlCol="0">
            <a:noAutofit/>
          </a:bodyPr>
          <a:lstStyle/>
          <a:p>
            <a:pPr marL="0" indent="360680" algn="just" eaLnBrk="1" fontAlgn="auto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</a:t>
            </a: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продиктована сучасними тенденціями розвитку </a:t>
            </a: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туристичної індустрії у світі,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зростанням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ексклюзивних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незвичних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дозвілля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посиленням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мотивації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активного та здорового способу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60680" algn="just" eaLnBrk="1" fontAlgn="auto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теорією та практикою сучасного екстремального відпочинку,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наявними </a:t>
            </a: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ресурсами та умовами його організації,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можливостями</a:t>
            </a: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туристичної діяльності для задоволення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 </a:t>
            </a: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 у фізичному розвитку та самоствердженні є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важливою складовою підготовки фахівців у галузі туризму.</a:t>
            </a:r>
          </a:p>
          <a:p>
            <a:pPr marL="0" indent="360680" algn="just" eaLnBrk="1" fontAlgn="auto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 фахівець у галузі туризму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спроможним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задовільняти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рекреаційні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потенційних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туристів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схильна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обирати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язан</a:t>
            </a: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з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гострими відчуттями, </a:t>
            </a: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підвищеними фізичними та психічними навантаженнями,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ризиком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здоров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я.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незмінно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користується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попитом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60680" algn="just" eaLnBrk="1" fontAlgn="auto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Екстремальні тури завжди супроводжуються високим ступенем небезпеки для учасників, подоланням різноманітних труднощів і перешкод. Їх реалізація вимагає значного професіоналізму та відповідальності від організаторів туризму.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680" algn="just" eaLnBrk="1" fontAlgn="auto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Вивчаючи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курс, Ви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набудете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фахових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дозволять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почувати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впевнено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ринку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туристичних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гарантуючи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туристичного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marL="0" indent="0" algn="just" eaLnBrk="1" fontAlgn="auto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 descr="C:\Users\Алекс\Desktop\naycikav-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2048"/>
            <a:ext cx="9143999" cy="608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80920" cy="792088"/>
          </a:xfrm>
        </p:spPr>
        <p:txBody>
          <a:bodyPr/>
          <a:lstStyle/>
          <a:p>
            <a:r>
              <a:rPr lang="uk-U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Програмні компетентності дисципліни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4896544"/>
          </a:xfrm>
        </p:spPr>
        <p:txBody>
          <a:bodyPr/>
          <a:lstStyle/>
          <a:p>
            <a:pPr marL="268605" indent="-268605" algn="just">
              <a:spcBef>
                <a:spcPts val="600"/>
              </a:spcBef>
              <a:spcAft>
                <a:spcPts val="600"/>
              </a:spcAft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К02. Здатність зберігати та примножувати моральні, культурні, наукові цінності і досягнення суспільства на основі розуміння історії та закономірностей розвитку предметної області, її місця у загальній системі знань про природу і суспільство та у розвитку суспільства, техніки і технологій, використовувати різні види та форми рухової активності для активного відпочинку та ведення здорового способу життя;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605" indent="-268605" algn="just">
              <a:spcBef>
                <a:spcPts val="600"/>
              </a:spcBef>
              <a:spcAft>
                <a:spcPts val="600"/>
              </a:spcAft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К05. Прагнення до збереження навколишнього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605" indent="-268605" algn="just">
              <a:spcBef>
                <a:spcPts val="600"/>
              </a:spcBef>
              <a:spcAft>
                <a:spcPts val="600"/>
              </a:spcAft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К15. Знання та розуміння предметної області та розуміння специфіки професійної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605" indent="-268605" algn="just">
              <a:spcBef>
                <a:spcPts val="600"/>
              </a:spcBef>
              <a:spcAft>
                <a:spcPts val="600"/>
              </a:spcAft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К16. Здатність застосовувати знання у практичних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ситуаціях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605" indent="-268605" algn="just">
              <a:spcBef>
                <a:spcPts val="600"/>
              </a:spcBef>
              <a:spcAft>
                <a:spcPts val="600"/>
              </a:spcAft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К19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Розуміння сучасних тенденцій і регіональних пріоритетів розвитку туризму в цілому та окремих його форм і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605" indent="-268605" algn="just">
              <a:spcBef>
                <a:spcPts val="600"/>
              </a:spcBef>
              <a:spcAft>
                <a:spcPts val="600"/>
              </a:spcAft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К20. Розуміння процесів організації туристичних подорожей і комплексного туристичного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(готельного, ресторанного, транспортного, екскурсійного, рекреаційного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605" indent="-268605" algn="just">
              <a:spcBef>
                <a:spcPts val="600"/>
              </a:spcBef>
              <a:spcAft>
                <a:spcPts val="600"/>
              </a:spcAft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К23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Здатність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 безпеку туристів у звичайних та складних форс-мажорних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обставинах.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605" indent="-268605" algn="just">
              <a:spcBef>
                <a:spcPts val="0"/>
              </a:spcBef>
              <a:spcAft>
                <a:spcPts val="600"/>
              </a:spcAf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68152"/>
          </a:xfrm>
        </p:spPr>
        <p:txBody>
          <a:bodyPr/>
          <a:lstStyle/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10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8064896" cy="432048"/>
          </a:xfrm>
        </p:spPr>
        <p:txBody>
          <a:bodyPr/>
          <a:lstStyle/>
          <a:p>
            <a:pPr marL="0" indent="182880" algn="ctr" eaLnBrk="1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endParaRPr lang="ru-RU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82880" algn="ctr" eaLnBrk="1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680" algn="just" eaLnBrk="1" hangingPunct="1">
              <a:spcBef>
                <a:spcPts val="300"/>
              </a:spcBef>
              <a:spcAft>
                <a:spcPts val="300"/>
              </a:spcAft>
              <a:buNone/>
            </a:pP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Екстремальний туризм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спеціальний вид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туризму, який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 подорожі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пов'язані з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активними способами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пересування і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відпочинку,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мають на меті отримання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гострих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відчуттів,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туристом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 форми, духовне самоствердження. Він поєднує різні види відпочинку,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язан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з підвищеним ризиком для життя та здоров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360680" algn="just" eaLnBrk="1" hangingPunct="1"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 є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фахових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майбутніх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спеціалістів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сфері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 та здійснення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екстремальних подорожей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  <a:p>
            <a:pPr marL="0" indent="360680" algn="just" eaLnBrk="1" hangingPunct="1"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опанування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дізнаєтеся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03580" algn="just">
              <a:spcBef>
                <a:spcPts val="300"/>
              </a:spcBef>
              <a:spcAft>
                <a:spcPts val="300"/>
              </a:spcAft>
              <a:tabLst>
                <a:tab pos="534670" algn="l"/>
                <a:tab pos="895350" algn="l"/>
              </a:tabLst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екстремального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3580" algn="just">
              <a:spcBef>
                <a:spcPts val="300"/>
              </a:spcBef>
              <a:spcAft>
                <a:spcPts val="300"/>
              </a:spcAft>
              <a:tabLst>
                <a:tab pos="534670" algn="l"/>
                <a:tab pos="895350" algn="l"/>
              </a:tabLst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чому полягає специфіка екстремального туру, якими ресурсами та умовами він має бути забезпечений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3580" algn="just">
              <a:spcBef>
                <a:spcPts val="300"/>
              </a:spcBef>
              <a:spcAft>
                <a:spcPts val="300"/>
              </a:spcAft>
              <a:tabLst>
                <a:tab pos="534670" algn="l"/>
                <a:tab pos="895350" algn="l"/>
              </a:tabLst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 фактори ризику наявні в екстремальному туризмі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3580" algn="just">
              <a:spcBef>
                <a:spcPts val="300"/>
              </a:spcBef>
              <a:spcAft>
                <a:spcPts val="300"/>
              </a:spcAft>
              <a:tabLst>
                <a:tab pos="534670" algn="l"/>
                <a:tab pos="895350" algn="l"/>
              </a:tabLst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володіють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екстремального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703580" algn="just">
              <a:spcBef>
                <a:spcPts val="300"/>
              </a:spcBef>
              <a:spcAft>
                <a:spcPts val="300"/>
              </a:spcAft>
              <a:tabLst>
                <a:tab pos="534670" algn="l"/>
                <a:tab pos="895350" algn="l"/>
              </a:tabLst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готувати та здійснювати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екстремальн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703580" algn="just">
              <a:spcBef>
                <a:spcPts val="300"/>
              </a:spcBef>
              <a:spcAft>
                <a:spcPts val="300"/>
              </a:spcAft>
              <a:tabLst>
                <a:tab pos="534670" algn="l"/>
                <a:tab pos="895350" algn="l"/>
              </a:tabLst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чого залежить якість та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 екстремальних подорожей.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лекс\Desktop\mag09dybgl85gzcqxv33uf3bxy_lhnzpgxsq-4bhs5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476672"/>
            <a:ext cx="915906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746</Words>
  <Application>Microsoft Office PowerPoint</Application>
  <PresentationFormat>Экран (4:3)</PresentationFormat>
  <Paragraphs>62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Херсонський державний університет Факультет економіки і менеджменту Кафедра готельно-ресторанного та туристичного бізнесу </vt:lpstr>
      <vt:lpstr>Компетентності :</vt:lpstr>
      <vt:lpstr>Слайд 3</vt:lpstr>
      <vt:lpstr> Актуальність дисципліни </vt:lpstr>
      <vt:lpstr>Слайд 5</vt:lpstr>
      <vt:lpstr>Програмні компетентності дисципліни</vt:lpstr>
      <vt:lpstr>Слайд 7</vt:lpstr>
      <vt:lpstr>Слайд 8</vt:lpstr>
      <vt:lpstr>Слайд 9</vt:lpstr>
      <vt:lpstr>Значення дисципліни </vt:lpstr>
      <vt:lpstr>Слайд 11</vt:lpstr>
      <vt:lpstr>Джерела інформації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Вибіркова дисципліна «Етика»</dc:title>
  <dc:creator>Home</dc:creator>
  <cp:lastModifiedBy>iyudin</cp:lastModifiedBy>
  <cp:revision>115</cp:revision>
  <dcterms:created xsi:type="dcterms:W3CDTF">2012-10-25T14:30:00Z</dcterms:created>
  <dcterms:modified xsi:type="dcterms:W3CDTF">2021-01-25T11:48:19Z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1049-11.2.0.9431</vt:lpwstr>
  </property>
</Properties>
</file>